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  <p:sldMasterId id="2147483682" r:id="rId3"/>
  </p:sldMasterIdLst>
  <p:sldIdLst>
    <p:sldId id="256" r:id="rId4"/>
    <p:sldId id="258" r:id="rId5"/>
    <p:sldId id="262" r:id="rId6"/>
    <p:sldId id="1735" r:id="rId7"/>
    <p:sldId id="1733" r:id="rId8"/>
    <p:sldId id="263" r:id="rId9"/>
    <p:sldId id="278" r:id="rId10"/>
    <p:sldId id="264" r:id="rId11"/>
    <p:sldId id="291" r:id="rId12"/>
    <p:sldId id="265" r:id="rId13"/>
    <p:sldId id="274" r:id="rId14"/>
    <p:sldId id="1734" r:id="rId15"/>
    <p:sldId id="1732" r:id="rId16"/>
    <p:sldId id="269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75" y="7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710885139819737E-2"/>
          <c:y val="0.14925213675213675"/>
          <c:w val="0.98728911486018023"/>
          <c:h val="0.7014957264957264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7-4554-904B-26C53120CC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B7-4554-904B-26C53120C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513810400"/>
        <c:axId val="1513787008"/>
      </c:barChart>
      <c:catAx>
        <c:axId val="1513810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13787008"/>
        <c:crosses val="autoZero"/>
        <c:auto val="1"/>
        <c:lblAlgn val="ctr"/>
        <c:lblOffset val="100"/>
        <c:noMultiLvlLbl val="0"/>
      </c:catAx>
      <c:valAx>
        <c:axId val="1513787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1381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34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/>
                <a:t>有什么想对作者说的吗</a:t>
              </a:r>
              <a:endParaRPr lang="en-US" altLang="zh-CN"/>
            </a:p>
            <a:p>
              <a:pPr>
                <a:lnSpc>
                  <a:spcPct val="130000"/>
                </a:lnSpc>
              </a:pPr>
              <a:r>
                <a:rPr lang="zh-CN" altLang="en-US"/>
                <a:t>对模板还有更好的建议或者使用方面的困惑吗</a:t>
              </a:r>
              <a:endParaRPr lang="en-US" altLang="zh-CN"/>
            </a:p>
            <a:p>
              <a:pPr>
                <a:lnSpc>
                  <a:spcPct val="130000"/>
                </a:lnSpc>
              </a:pPr>
              <a:r>
                <a:rPr lang="zh-CN" altLang="en-US"/>
                <a:t>欢迎加入模板公测</a:t>
              </a:r>
              <a:r>
                <a:rPr lang="en-US" altLang="zh-CN"/>
                <a:t>QQ</a:t>
              </a:r>
              <a:r>
                <a:rPr lang="zh-CN" altLang="en-US"/>
                <a:t>群</a:t>
              </a:r>
              <a:r>
                <a:rPr lang="en-US" altLang="zh-CN"/>
                <a:t>~(</a:t>
              </a:r>
              <a:r>
                <a:rPr lang="zh-CN" altLang="en-US"/>
                <a:t>群号：</a:t>
              </a:r>
              <a:r>
                <a:rPr lang="en-US" altLang="zh-CN"/>
                <a:t>521252309)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  <p:sldLayoutId id="214748367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0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446463"/>
            <a:ext cx="8424967" cy="575417"/>
          </a:xfrm>
        </p:spPr>
        <p:txBody>
          <a:bodyPr>
            <a:noAutofit/>
          </a:bodyPr>
          <a:lstStyle/>
          <a:p>
            <a:r>
              <a:rPr lang="zh-CN" altLang="en-US" sz="3200" b="0"/>
              <a:t>基于</a:t>
            </a:r>
            <a:r>
              <a:rPr lang="en-US" altLang="zh-CN" sz="3200" b="0"/>
              <a:t>Android</a:t>
            </a:r>
            <a:r>
              <a:rPr lang="zh-CN" altLang="en-US" sz="3200" b="0"/>
              <a:t>的电子书推荐系统的设计与实现</a:t>
            </a:r>
            <a:endParaRPr lang="zh-CN" altLang="en-US" sz="32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600"/>
              <a:t>Design and Implementation of an Android-based E-book Recommendation System</a:t>
            </a:r>
            <a:endParaRPr lang="zh-CN" altLang="en-US" sz="160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指导老师：张红霞</a:t>
            </a:r>
            <a:r>
              <a:rPr lang="en-US" altLang="zh-CN"/>
              <a:t>       </a:t>
            </a:r>
            <a:r>
              <a:rPr lang="zh-CN" altLang="en-US"/>
              <a:t>汇报人：刘亚辉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成果展示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Result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2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82651-2785-4329-AC66-31E2CC78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001DC4-9CEB-4FF1-80FE-716C1603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00" y="1425231"/>
            <a:ext cx="2023925" cy="42727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E2E9F-C1AD-4C92-ABA9-122C28BB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91" y="1325436"/>
            <a:ext cx="2071198" cy="43725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2A5E95-95FD-4274-8ECD-3A04FB37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966" y="1353745"/>
            <a:ext cx="2057787" cy="4344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311D45-5EC6-413C-97D4-24B20BFC206F}"/>
              </a:ext>
            </a:extLst>
          </p:cNvPr>
          <p:cNvSpPr txBox="1"/>
          <p:nvPr/>
        </p:nvSpPr>
        <p:spPr>
          <a:xfrm>
            <a:off x="1862357" y="5868940"/>
            <a:ext cx="1526796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登录模块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BBE96F-E02E-4DC4-BDEB-39CE0D5C335F}"/>
              </a:ext>
            </a:extLst>
          </p:cNvPr>
          <p:cNvSpPr txBox="1"/>
          <p:nvPr/>
        </p:nvSpPr>
        <p:spPr>
          <a:xfrm>
            <a:off x="5177407" y="5865587"/>
            <a:ext cx="1526796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推荐模块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E0F76-5F02-42F7-9851-94237F1F7DC3}"/>
              </a:ext>
            </a:extLst>
          </p:cNvPr>
          <p:cNvSpPr txBox="1"/>
          <p:nvPr/>
        </p:nvSpPr>
        <p:spPr>
          <a:xfrm>
            <a:off x="8492457" y="5868940"/>
            <a:ext cx="1526796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热门书籍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23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82651-2785-4329-AC66-31E2CC78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成果展示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D51A5C-C158-4B70-9F32-A2B1B9CF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201" y="1206341"/>
            <a:ext cx="2071197" cy="4372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165119-FA31-43CE-BAF1-03BF654A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91" y="1236031"/>
            <a:ext cx="2057787" cy="4344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311D45-5EC6-413C-97D4-24B20BFC206F}"/>
              </a:ext>
            </a:extLst>
          </p:cNvPr>
          <p:cNvSpPr txBox="1"/>
          <p:nvPr/>
        </p:nvSpPr>
        <p:spPr>
          <a:xfrm>
            <a:off x="2873386" y="5795987"/>
            <a:ext cx="152679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电子书详情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BBE96F-E02E-4DC4-BDEB-39CE0D5C335F}"/>
              </a:ext>
            </a:extLst>
          </p:cNvPr>
          <p:cNvSpPr txBox="1"/>
          <p:nvPr/>
        </p:nvSpPr>
        <p:spPr>
          <a:xfrm>
            <a:off x="7344283" y="5793438"/>
            <a:ext cx="1526796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“我的”模块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98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0AC3-6237-4EDB-BC92-61AD3C2D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0754F-B5F9-4D53-8C7F-E91F0AAC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2" y="1329480"/>
            <a:ext cx="2145981" cy="4530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F33778-5131-4295-B99F-DD4AB7AE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61" y="1316372"/>
            <a:ext cx="2145981" cy="4530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58C401-1FE0-4BC4-84DE-D88E6B5D6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31" y="1325110"/>
            <a:ext cx="2145981" cy="45304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829103-058C-4EC6-9E7A-3CA9368E3241}"/>
              </a:ext>
            </a:extLst>
          </p:cNvPr>
          <p:cNvSpPr txBox="1"/>
          <p:nvPr/>
        </p:nvSpPr>
        <p:spPr>
          <a:xfrm>
            <a:off x="1487084" y="5913814"/>
            <a:ext cx="152679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用户管理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03F0F9-8FA4-4FF2-8C84-BB1351C75CF2}"/>
              </a:ext>
            </a:extLst>
          </p:cNvPr>
          <p:cNvSpPr txBox="1"/>
          <p:nvPr/>
        </p:nvSpPr>
        <p:spPr>
          <a:xfrm>
            <a:off x="5006353" y="5946942"/>
            <a:ext cx="152679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电子书管理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584E34-0A7F-42A5-8AF6-414DD540A7CF}"/>
              </a:ext>
            </a:extLst>
          </p:cNvPr>
          <p:cNvSpPr txBox="1"/>
          <p:nvPr/>
        </p:nvSpPr>
        <p:spPr>
          <a:xfrm>
            <a:off x="8720512" y="5946942"/>
            <a:ext cx="1526796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订单管理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11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78D92-EA5C-41D1-B4B9-5C7AA82EB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请各位老师批评指正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645CDB-25BA-4628-9C9F-8FB2DE2C6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Android</a:t>
            </a:r>
            <a:r>
              <a:rPr lang="zh-CN" altLang="en-US"/>
              <a:t>的电子书推荐系统的设计与实现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55158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D5150-F2B6-449E-A4E4-AE50AAACB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279784"/>
            <a:ext cx="3250169" cy="361081"/>
          </a:xfrm>
        </p:spPr>
        <p:txBody>
          <a:bodyPr/>
          <a:lstStyle/>
          <a:p>
            <a:r>
              <a:rPr lang="zh-CN" altLang="en-US"/>
              <a:t>任务要求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90C14-268D-490B-ADF5-3CF561B450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771460"/>
            <a:ext cx="3250169" cy="269018"/>
          </a:xfrm>
        </p:spPr>
        <p:txBody>
          <a:bodyPr/>
          <a:lstStyle/>
          <a:p>
            <a:r>
              <a:rPr lang="en-US" altLang="zh-CN"/>
              <a:t>Task requirements</a:t>
            </a:r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8EB523F-0FBF-4613-BBF9-21B6F47B6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279784"/>
            <a:ext cx="3250800" cy="361081"/>
          </a:xfrm>
        </p:spPr>
        <p:txBody>
          <a:bodyPr/>
          <a:lstStyle/>
          <a:p>
            <a:r>
              <a:rPr lang="zh-CN" altLang="en-US"/>
              <a:t>项目进度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9E38E02-8708-4E5A-B514-DE54AA1C1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771460"/>
            <a:ext cx="3250800" cy="269018"/>
          </a:xfrm>
        </p:spPr>
        <p:txBody>
          <a:bodyPr/>
          <a:lstStyle/>
          <a:p>
            <a:r>
              <a:rPr lang="en-US" altLang="zh-CN"/>
              <a:t>Project Progress</a:t>
            </a:r>
            <a:endParaRPr lang="zh-CN" altLang="en-US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256812FC-3710-4082-BB6A-CED0DE5F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4288265"/>
            <a:ext cx="3250169" cy="361081"/>
          </a:xfrm>
        </p:spPr>
        <p:txBody>
          <a:bodyPr/>
          <a:lstStyle/>
          <a:p>
            <a:r>
              <a:rPr lang="zh-CN" altLang="en-US"/>
              <a:t>技术路线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90378F39-46C0-40D8-BBB0-EA1C54DBD5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4779941"/>
            <a:ext cx="3250169" cy="269018"/>
          </a:xfrm>
        </p:spPr>
        <p:txBody>
          <a:bodyPr/>
          <a:lstStyle/>
          <a:p>
            <a:r>
              <a:rPr lang="en-US" altLang="zh-CN"/>
              <a:t>Technology Line</a:t>
            </a:r>
            <a:endParaRPr lang="zh-CN" altLang="en-US"/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8A512FC9-9CDF-4148-BD49-93CAB98C42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4288265"/>
            <a:ext cx="3250800" cy="361081"/>
          </a:xfrm>
        </p:spPr>
        <p:txBody>
          <a:bodyPr/>
          <a:lstStyle/>
          <a:p>
            <a:r>
              <a:rPr lang="zh-CN" altLang="en-US"/>
              <a:t>成果展示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6E5E1140-F918-446C-8EFB-E7A1FC48C5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4779941"/>
            <a:ext cx="3250800" cy="269018"/>
          </a:xfrm>
        </p:spPr>
        <p:txBody>
          <a:bodyPr/>
          <a:lstStyle/>
          <a:p>
            <a:r>
              <a:rPr lang="en-US" altLang="zh-CN"/>
              <a:t>Results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F7AB99D8-F701-4D71-A53C-4A5605F78F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08078" y="2275302"/>
            <a:ext cx="719242" cy="761929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7FEBBE7-6505-4FDC-8219-DDD826D2BA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3367" y="2275302"/>
            <a:ext cx="719242" cy="761929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A855430-40D5-43C6-BD0C-FD1B79732A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708078" y="4290790"/>
            <a:ext cx="719242" cy="761929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F7F83C35-4B23-4E93-B5BA-9D06B0771A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83367" y="4287030"/>
            <a:ext cx="719242" cy="761929"/>
          </a:xfr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5A7AB0-60F6-4A64-ABDC-8CBE3B623F35}"/>
              </a:ext>
            </a:extLst>
          </p:cNvPr>
          <p:cNvSpPr/>
          <p:nvPr/>
        </p:nvSpPr>
        <p:spPr>
          <a:xfrm>
            <a:off x="10609522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B5FD3A-4B42-4FCC-8700-389EC869BE37}"/>
              </a:ext>
            </a:extLst>
          </p:cNvPr>
          <p:cNvSpPr/>
          <p:nvPr/>
        </p:nvSpPr>
        <p:spPr>
          <a:xfrm>
            <a:off x="10811453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475A20-795B-4860-B9F4-627CCA277DC5}"/>
              </a:ext>
            </a:extLst>
          </p:cNvPr>
          <p:cNvSpPr/>
          <p:nvPr/>
        </p:nvSpPr>
        <p:spPr>
          <a:xfrm>
            <a:off x="11013382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1061FA-8BDD-4188-8CB5-E7A49F6C85BE}"/>
              </a:ext>
            </a:extLst>
          </p:cNvPr>
          <p:cNvSpPr/>
          <p:nvPr/>
        </p:nvSpPr>
        <p:spPr>
          <a:xfrm>
            <a:off x="11215312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3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任务要求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Task requirements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3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2AB6C-EAEA-4CF8-B6EC-6FE07F5E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任务要求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8CD592-31D7-4CC1-AF31-DB35C0386D76}"/>
              </a:ext>
            </a:extLst>
          </p:cNvPr>
          <p:cNvSpPr txBox="1"/>
          <p:nvPr/>
        </p:nvSpPr>
        <p:spPr>
          <a:xfrm>
            <a:off x="1624614" y="2499675"/>
            <a:ext cx="8664606" cy="221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    在互联网时代，电子书以低成本、携带方便等特点也进入到日常生活，但由于电子书的书籍总量非常庞大，用户难以从大量的电子书资源中找到用户偏好的电子书，因此，如何为用户找到偏好的电子书是一个急需解决的问题。</a:t>
            </a:r>
            <a:endParaRPr lang="en-US" altLang="zh-CN"/>
          </a:p>
          <a:p>
            <a:pPr>
              <a:lnSpc>
                <a:spcPct val="130000"/>
              </a:lnSpc>
            </a:pPr>
            <a:r>
              <a:rPr lang="en-US" altLang="zh-CN"/>
              <a:t>    </a:t>
            </a:r>
            <a:r>
              <a:rPr lang="zh-CN" altLang="en-US"/>
              <a:t>为了解决这个问题，本课题拟设计并开发一个电子书推荐系统，旨在建立一个电子书推荐平台，实现用户登录注册、搜索电子书、留言、收藏、购买以及电子书推荐等核心功能。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07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2AB6C-EAEA-4CF8-B6EC-6FE07F5E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任务要求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CAAF45-B486-4832-873D-60838F6A54D9}"/>
              </a:ext>
            </a:extLst>
          </p:cNvPr>
          <p:cNvGrpSpPr/>
          <p:nvPr/>
        </p:nvGrpSpPr>
        <p:grpSpPr>
          <a:xfrm>
            <a:off x="660400" y="1817881"/>
            <a:ext cx="3193709" cy="3791198"/>
            <a:chOff x="660400" y="1817881"/>
            <a:chExt cx="3193709" cy="379119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3B77AD6-7561-49C5-AD55-32481E6D3DD5}"/>
                </a:ext>
              </a:extLst>
            </p:cNvPr>
            <p:cNvSpPr/>
            <p:nvPr/>
          </p:nvSpPr>
          <p:spPr>
            <a:xfrm>
              <a:off x="660400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557667-C5FF-4C92-9361-C980014CE290}"/>
                </a:ext>
              </a:extLst>
            </p:cNvPr>
            <p:cNvSpPr txBox="1"/>
            <p:nvPr/>
          </p:nvSpPr>
          <p:spPr>
            <a:xfrm>
              <a:off x="1237139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用户端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55399DC-446C-46AD-B8E5-B49F224BC219}"/>
                </a:ext>
              </a:extLst>
            </p:cNvPr>
            <p:cNvCxnSpPr>
              <a:cxnSpLocks/>
            </p:cNvCxnSpPr>
            <p:nvPr/>
          </p:nvCxnSpPr>
          <p:spPr>
            <a:xfrm>
              <a:off x="1617762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848BE6E-BF67-491E-A71F-B76B3AE79966}"/>
                </a:ext>
              </a:extLst>
            </p:cNvPr>
            <p:cNvSpPr txBox="1"/>
            <p:nvPr/>
          </p:nvSpPr>
          <p:spPr>
            <a:xfrm>
              <a:off x="660400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登录模块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“我的”模块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电子书推荐模块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电子书详情模块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电子书购买模块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收藏、留言模块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843EC-B7F9-407F-B756-72ADD415C9F6}"/>
              </a:ext>
            </a:extLst>
          </p:cNvPr>
          <p:cNvGrpSpPr/>
          <p:nvPr/>
        </p:nvGrpSpPr>
        <p:grpSpPr>
          <a:xfrm>
            <a:off x="4492795" y="1817881"/>
            <a:ext cx="3193709" cy="3791198"/>
            <a:chOff x="4492795" y="1817881"/>
            <a:chExt cx="3193709" cy="3791198"/>
          </a:xfrm>
          <a:effectLst/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2516FBAE-B3C7-48D6-A7A0-10561D8AB69F}"/>
                </a:ext>
              </a:extLst>
            </p:cNvPr>
            <p:cNvSpPr/>
            <p:nvPr/>
          </p:nvSpPr>
          <p:spPr>
            <a:xfrm>
              <a:off x="4492795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2E0187-6B84-4733-968E-6277F01BB2D3}"/>
                </a:ext>
              </a:extLst>
            </p:cNvPr>
            <p:cNvSpPr txBox="1"/>
            <p:nvPr/>
          </p:nvSpPr>
          <p:spPr>
            <a:xfrm>
              <a:off x="5069534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accent2"/>
                  </a:solidFill>
                  <a:latin typeface="+mj-ea"/>
                  <a:ea typeface="+mj-ea"/>
                </a:rPr>
                <a:t>管理端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9AA8C48-30D5-4745-B3B0-E78623194A97}"/>
                </a:ext>
              </a:extLst>
            </p:cNvPr>
            <p:cNvCxnSpPr>
              <a:cxnSpLocks/>
            </p:cNvCxnSpPr>
            <p:nvPr/>
          </p:nvCxnSpPr>
          <p:spPr>
            <a:xfrm>
              <a:off x="5450157" y="2608455"/>
              <a:ext cx="1276151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9819BFA-BD56-4B14-92BF-C6DDD319639B}"/>
                </a:ext>
              </a:extLst>
            </p:cNvPr>
            <p:cNvSpPr txBox="1"/>
            <p:nvPr/>
          </p:nvSpPr>
          <p:spPr>
            <a:xfrm>
              <a:off x="4492795" y="2790603"/>
              <a:ext cx="3190875" cy="1729384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管理员信息模块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电子书管理模块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用户管理模块</a:t>
              </a:r>
              <a:endParaRPr lang="en-US" altLang="zh-CN"/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/>
                <a:t>订单信息管理模块</a:t>
              </a:r>
              <a:endParaRPr lang="en-US" altLang="zh-CN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5CCF79-6FF9-47C4-8C77-084E04022909}"/>
              </a:ext>
            </a:extLst>
          </p:cNvPr>
          <p:cNvGrpSpPr/>
          <p:nvPr/>
        </p:nvGrpSpPr>
        <p:grpSpPr>
          <a:xfrm>
            <a:off x="8325191" y="1817881"/>
            <a:ext cx="3193709" cy="3791198"/>
            <a:chOff x="8325191" y="1817881"/>
            <a:chExt cx="3193709" cy="379119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993C5AE-84A3-40FE-AD1D-627F3FA38E3F}"/>
                </a:ext>
              </a:extLst>
            </p:cNvPr>
            <p:cNvSpPr/>
            <p:nvPr/>
          </p:nvSpPr>
          <p:spPr>
            <a:xfrm>
              <a:off x="8325191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4A8AE83-D0C9-4BEF-B05F-8C5A769A07BB}"/>
                </a:ext>
              </a:extLst>
            </p:cNvPr>
            <p:cNvSpPr txBox="1"/>
            <p:nvPr/>
          </p:nvSpPr>
          <p:spPr>
            <a:xfrm>
              <a:off x="8901930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>
                  <a:solidFill>
                    <a:schemeClr val="accent1"/>
                  </a:solidFill>
                  <a:latin typeface="+mj-ea"/>
                  <a:ea typeface="+mj-ea"/>
                </a:rPr>
                <a:t>其他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C2963A-B7F3-4516-92C1-185EC09B170D}"/>
                </a:ext>
              </a:extLst>
            </p:cNvPr>
            <p:cNvCxnSpPr>
              <a:cxnSpLocks/>
            </p:cNvCxnSpPr>
            <p:nvPr/>
          </p:nvCxnSpPr>
          <p:spPr>
            <a:xfrm>
              <a:off x="9282553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5A2290-641C-4CED-869D-F52B2EE18464}"/>
                </a:ext>
              </a:extLst>
            </p:cNvPr>
            <p:cNvSpPr txBox="1"/>
            <p:nvPr/>
          </p:nvSpPr>
          <p:spPr>
            <a:xfrm>
              <a:off x="8325191" y="2790603"/>
              <a:ext cx="3190875" cy="1730282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搜索模块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推荐算法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界面</a:t>
              </a:r>
              <a:endPara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12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项目进度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Completed status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8686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4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6EAC-7E1F-4BB8-AC87-B7D382C4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已完成和未完成的工作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403653B-E1A9-4211-9B91-88CC42521CEE}"/>
              </a:ext>
            </a:extLst>
          </p:cNvPr>
          <p:cNvGraphicFramePr/>
          <p:nvPr>
            <p:extLst/>
          </p:nvPr>
        </p:nvGraphicFramePr>
        <p:xfrm>
          <a:off x="472392" y="1477303"/>
          <a:ext cx="13179426" cy="903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1">
            <a:extLst>
              <a:ext uri="{FF2B5EF4-FFF2-40B4-BE49-F238E27FC236}">
                <a16:creationId xmlns:a16="http://schemas.microsoft.com/office/drawing/2014/main" id="{AB079A18-D119-474E-9801-D11372943327}"/>
              </a:ext>
            </a:extLst>
          </p:cNvPr>
          <p:cNvSpPr txBox="1"/>
          <p:nvPr/>
        </p:nvSpPr>
        <p:spPr>
          <a:xfrm>
            <a:off x="3606472" y="1783069"/>
            <a:ext cx="1169043" cy="578735"/>
          </a:xfrm>
          <a:prstGeom prst="rect">
            <a:avLst/>
          </a:prstGeom>
        </p:spPr>
        <p:txBody>
          <a:bodyPr vertOverflow="clip" wrap="square" lIns="0" rIns="0" rtlCol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b="1">
                <a:solidFill>
                  <a:schemeClr val="bg1"/>
                </a:solidFill>
                <a:latin typeface="+mj-lt"/>
              </a:rPr>
              <a:t>70%</a:t>
            </a:r>
            <a:endParaRPr lang="zh-CN" altLang="en-US" sz="2800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8E1233-0CC2-498D-B33C-59D58620C0B2}"/>
              </a:ext>
            </a:extLst>
          </p:cNvPr>
          <p:cNvGrpSpPr/>
          <p:nvPr/>
        </p:nvGrpSpPr>
        <p:grpSpPr>
          <a:xfrm>
            <a:off x="660400" y="2802630"/>
            <a:ext cx="3420107" cy="2874166"/>
            <a:chOff x="770887" y="2828495"/>
            <a:chExt cx="3420107" cy="287416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EA08A0-0535-4B3F-86B6-6674453E3EB6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用户端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11BE343-B5CF-48BB-B1CF-952C672D7ED9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/>
                <a:t>用户的登录、注册模块</a:t>
              </a:r>
              <a:endParaRPr lang="en-US" altLang="zh-CN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/>
                <a:t>电子书推荐模块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电子书详情模块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时下流行模块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/>
                <a:t>“我的”模块基本内容</a:t>
              </a:r>
              <a:endParaRPr lang="en-US" altLang="zh-CN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988103B-43F8-4174-88B2-DE49E492C859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D4C15B-EEFB-4DF6-B4FE-2A3E46E9E4AF}"/>
              </a:ext>
            </a:extLst>
          </p:cNvPr>
          <p:cNvGrpSpPr/>
          <p:nvPr/>
        </p:nvGrpSpPr>
        <p:grpSpPr>
          <a:xfrm>
            <a:off x="4335149" y="2802630"/>
            <a:ext cx="3420107" cy="2874166"/>
            <a:chOff x="770887" y="2828495"/>
            <a:chExt cx="3420107" cy="287416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B82511-0E71-4ABA-8E27-F076AC9C1326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管理端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26CB01A-0BE4-4E3D-9429-ADA6532BA5A7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用户管理模块部分内容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订单管理模块部分内容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图书管理模块部分内容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43726B3-F4C6-4A15-A86A-6FF6BC9A8209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0BACD8A-0FA8-427F-A780-3784CCB18580}"/>
              </a:ext>
            </a:extLst>
          </p:cNvPr>
          <p:cNvGrpSpPr/>
          <p:nvPr/>
        </p:nvGrpSpPr>
        <p:grpSpPr>
          <a:xfrm>
            <a:off x="8009899" y="2802630"/>
            <a:ext cx="3420107" cy="2874166"/>
            <a:chOff x="770887" y="2828495"/>
            <a:chExt cx="3420107" cy="287416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7C558D-B9FE-425A-B3A3-D399B885EB09}"/>
                </a:ext>
              </a:extLst>
            </p:cNvPr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未完成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85639E6-7724-4569-9C0D-715DDAB54E89}"/>
                </a:ext>
              </a:extLst>
            </p:cNvPr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 lnSpcReduction="10000"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用户购买图书和订单模块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收藏图书模块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用户编辑，图书编辑，订单编辑模块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电子书搜索模块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优化推荐算法和系统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BE51750-5492-44B7-AED5-D94421C05442}"/>
                </a:ext>
              </a:extLst>
            </p:cNvPr>
            <p:cNvCxnSpPr>
              <a:cxnSpLocks/>
            </p:cNvCxnSpPr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98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F10B8FB-2273-41B7-8E1F-926DBE788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0FF230A-246B-4B62-806B-74825E33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技术路线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A7A27FB-D900-4265-A649-5670F758F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Research Method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CD512192-B602-40AF-AD7D-06B990B43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这里可以输入你的课题题目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20D1AB-7AB0-46B9-A544-5A22C9D2AD6A}"/>
              </a:ext>
            </a:extLst>
          </p:cNvPr>
          <p:cNvSpPr/>
          <p:nvPr/>
        </p:nvSpPr>
        <p:spPr>
          <a:xfrm>
            <a:off x="1223164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D46A45-1469-4EBB-8A8D-82D3787D02BA}"/>
              </a:ext>
            </a:extLst>
          </p:cNvPr>
          <p:cNvSpPr/>
          <p:nvPr/>
        </p:nvSpPr>
        <p:spPr>
          <a:xfrm>
            <a:off x="814224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289554-1D42-469B-83B0-740899C01652}"/>
              </a:ext>
            </a:extLst>
          </p:cNvPr>
          <p:cNvSpPr/>
          <p:nvPr/>
        </p:nvSpPr>
        <p:spPr>
          <a:xfrm>
            <a:off x="1018694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5FF172-CB5F-43BB-81CB-9E1FFA866959}"/>
              </a:ext>
            </a:extLst>
          </p:cNvPr>
          <p:cNvSpPr/>
          <p:nvPr/>
        </p:nvSpPr>
        <p:spPr>
          <a:xfrm>
            <a:off x="1427634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94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CA712-97F8-4CD7-B3C5-E342BB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技术路线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3BA7F7F-A2E1-4DD4-94CF-66DFAD264E0E}"/>
              </a:ext>
            </a:extLst>
          </p:cNvPr>
          <p:cNvSpPr txBox="1"/>
          <p:nvPr/>
        </p:nvSpPr>
        <p:spPr>
          <a:xfrm>
            <a:off x="1932137" y="1761442"/>
            <a:ext cx="224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Android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48D32DD-208C-4412-BC11-62A7891D25B0}"/>
              </a:ext>
            </a:extLst>
          </p:cNvPr>
          <p:cNvSpPr txBox="1"/>
          <p:nvPr/>
        </p:nvSpPr>
        <p:spPr>
          <a:xfrm>
            <a:off x="910673" y="1671958"/>
            <a:ext cx="568960" cy="3579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11B35B-320C-496E-BE44-9A28D52948DF}"/>
              </a:ext>
            </a:extLst>
          </p:cNvPr>
          <p:cNvSpPr txBox="1"/>
          <p:nvPr/>
        </p:nvSpPr>
        <p:spPr>
          <a:xfrm>
            <a:off x="3825380" y="1718175"/>
            <a:ext cx="3445063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作为前端客户端展示</a:t>
            </a:r>
          </a:p>
        </p:txBody>
      </p:sp>
      <p:pic>
        <p:nvPicPr>
          <p:cNvPr id="1026" name="Picture 2" descr="File:Android robot.svg">
            <a:extLst>
              <a:ext uri="{FF2B5EF4-FFF2-40B4-BE49-F238E27FC236}">
                <a16:creationId xmlns:a16="http://schemas.microsoft.com/office/drawing/2014/main" id="{611570E8-F545-4499-ADE2-D767C9CD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45" y="1653965"/>
            <a:ext cx="508781" cy="5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0BD6635-DE4D-490E-9EF9-F49BF9CC0B21}"/>
              </a:ext>
            </a:extLst>
          </p:cNvPr>
          <p:cNvSpPr txBox="1"/>
          <p:nvPr/>
        </p:nvSpPr>
        <p:spPr>
          <a:xfrm>
            <a:off x="910673" y="2729045"/>
            <a:ext cx="56896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028" name="Picture 4" descr="Quickstart — Flask Documentation (1.1.x)">
            <a:extLst>
              <a:ext uri="{FF2B5EF4-FFF2-40B4-BE49-F238E27FC236}">
                <a16:creationId xmlns:a16="http://schemas.microsoft.com/office/drawing/2014/main" id="{8CC86737-F416-4AF3-9FF2-0D7F0AE5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11" y="2678646"/>
            <a:ext cx="65378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F6B92-6820-4AEC-8E40-FB045AFB6614}"/>
              </a:ext>
            </a:extLst>
          </p:cNvPr>
          <p:cNvSpPr txBox="1"/>
          <p:nvPr/>
        </p:nvSpPr>
        <p:spPr>
          <a:xfrm>
            <a:off x="2192197" y="2728624"/>
            <a:ext cx="1535185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Flask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82905EB-196F-418B-93FA-5D43F7C5670C}"/>
              </a:ext>
            </a:extLst>
          </p:cNvPr>
          <p:cNvSpPr txBox="1"/>
          <p:nvPr/>
        </p:nvSpPr>
        <p:spPr>
          <a:xfrm>
            <a:off x="4152551" y="2734119"/>
            <a:ext cx="3011045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轻量级服务器作为后端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2822D49-7A68-4840-92C5-493B518DC320}"/>
              </a:ext>
            </a:extLst>
          </p:cNvPr>
          <p:cNvSpPr txBox="1"/>
          <p:nvPr/>
        </p:nvSpPr>
        <p:spPr>
          <a:xfrm>
            <a:off x="910673" y="3862963"/>
            <a:ext cx="56896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B08496-46D2-43AF-8999-FEAE0E268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72" y="3734584"/>
            <a:ext cx="841531" cy="84153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CA8601E-0864-4F7E-BF3E-27AD25A79953}"/>
              </a:ext>
            </a:extLst>
          </p:cNvPr>
          <p:cNvSpPr txBox="1"/>
          <p:nvPr/>
        </p:nvSpPr>
        <p:spPr>
          <a:xfrm>
            <a:off x="2259031" y="3862963"/>
            <a:ext cx="1535185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MySql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B955116-6C63-4569-ABE4-8751BB9E72FB}"/>
              </a:ext>
            </a:extLst>
          </p:cNvPr>
          <p:cNvSpPr txBox="1"/>
          <p:nvPr/>
        </p:nvSpPr>
        <p:spPr>
          <a:xfrm>
            <a:off x="3862025" y="3858474"/>
            <a:ext cx="3371772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关系型数据库</a:t>
            </a:r>
            <a:r>
              <a:rPr lang="en-US" altLang="zh-CN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MySql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5A4CF97-CC0B-43C3-A4F9-21D56F790D1D}"/>
              </a:ext>
            </a:extLst>
          </p:cNvPr>
          <p:cNvSpPr txBox="1"/>
          <p:nvPr/>
        </p:nvSpPr>
        <p:spPr>
          <a:xfrm>
            <a:off x="909237" y="4854508"/>
            <a:ext cx="56896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032" name="Picture 8" descr="TensorFlow logo.svg">
            <a:extLst>
              <a:ext uri="{FF2B5EF4-FFF2-40B4-BE49-F238E27FC236}">
                <a16:creationId xmlns:a16="http://schemas.microsoft.com/office/drawing/2014/main" id="{FF6502EE-C13C-4F32-A367-D6ECC1A2C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7" y="4719309"/>
            <a:ext cx="1088195" cy="69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B3960A1E-4D3A-497F-809E-76B9E22845CC}"/>
              </a:ext>
            </a:extLst>
          </p:cNvPr>
          <p:cNvSpPr txBox="1"/>
          <p:nvPr/>
        </p:nvSpPr>
        <p:spPr>
          <a:xfrm>
            <a:off x="2504659" y="4982829"/>
            <a:ext cx="153518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TensorFlow</a:t>
            </a:r>
            <a:endParaRPr lang="zh-CN" altLang="en-US" b="1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DC901A-BA67-43CA-A428-E8167D46BA72}"/>
              </a:ext>
            </a:extLst>
          </p:cNvPr>
          <p:cNvSpPr txBox="1"/>
          <p:nvPr/>
        </p:nvSpPr>
        <p:spPr>
          <a:xfrm>
            <a:off x="4450081" y="4937767"/>
            <a:ext cx="5511567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/>
              <a:t>使用</a:t>
            </a:r>
            <a:r>
              <a:rPr lang="en-US" altLang="zh-CN" err="1"/>
              <a:t>tensorflow</a:t>
            </a:r>
            <a:r>
              <a:rPr lang="zh-CN" altLang="en-US"/>
              <a:t>框架编写的基于用户的协同过滤算法</a:t>
            </a:r>
          </a:p>
        </p:txBody>
      </p:sp>
    </p:spTree>
    <p:extLst>
      <p:ext uri="{BB962C8B-B14F-4D97-AF65-F5344CB8AC3E}">
        <p14:creationId xmlns:p14="http://schemas.microsoft.com/office/powerpoint/2010/main" val="1619614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</TotalTime>
  <Words>414</Words>
  <Application>Microsoft Office PowerPoint</Application>
  <PresentationFormat>宽屏</PresentationFormat>
  <Paragraphs>97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Microsoft YaHei UI</vt:lpstr>
      <vt:lpstr>Roboto Light</vt:lpstr>
      <vt:lpstr>等线</vt:lpstr>
      <vt:lpstr>宋体</vt:lpstr>
      <vt:lpstr>微软雅黑</vt:lpstr>
      <vt:lpstr>微软雅黑 Light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2_OfficePLUS</vt:lpstr>
      <vt:lpstr>1_OfficePLUS</vt:lpstr>
      <vt:lpstr>基于Android的电子书推荐系统的设计与实现</vt:lpstr>
      <vt:lpstr>PowerPoint 演示文稿</vt:lpstr>
      <vt:lpstr>任务要求</vt:lpstr>
      <vt:lpstr>任务要求</vt:lpstr>
      <vt:lpstr>任务要求</vt:lpstr>
      <vt:lpstr>项目进度</vt:lpstr>
      <vt:lpstr>已完成和未完成的工作</vt:lpstr>
      <vt:lpstr>技术路线</vt:lpstr>
      <vt:lpstr>技术路线</vt:lpstr>
      <vt:lpstr>成果展示</vt:lpstr>
      <vt:lpstr>成果展示</vt:lpstr>
      <vt:lpstr>成果展示</vt:lpstr>
      <vt:lpstr>成果展示</vt:lpstr>
      <vt:lpstr>请各位老师批评指正!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#我为母校送模板#</dc:title>
  <dc:creator>志浩 王</dc:creator>
  <cp:keywords>51PPT模板网</cp:keywords>
  <cp:lastModifiedBy>刘 亚辉</cp:lastModifiedBy>
  <cp:revision>462</cp:revision>
  <dcterms:created xsi:type="dcterms:W3CDTF">2018-12-20T13:10:20Z</dcterms:created>
  <dcterms:modified xsi:type="dcterms:W3CDTF">2023-04-23T11:42:37Z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